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Lst>
  <p:sldSz cx="18288000" cy="10287000"/>
  <p:notesSz cx="6858000" cy="9144000"/>
  <p:embeddedFontLst>
    <p:embeddedFont>
      <p:font typeface="Lato Bold" panose="020B0604020202020204" charset="0"/>
      <p:regular r:id="rId10"/>
      <p:bold r:id="rId11"/>
    </p:embeddedFont>
    <p:embeddedFont>
      <p:font typeface="League Spartan" panose="020B0604020202020204" charset="0"/>
      <p:regular r:id="rId12"/>
      <p:bold r:id="rId13"/>
    </p:embeddedFont>
    <p:embeddedFont>
      <p:font typeface="Poppins" panose="00000500000000000000" pitchFamily="2" charset="0"/>
      <p:regular r:id="rId14"/>
      <p:bold r:id="rId15"/>
      <p:italic r:id="rId16"/>
    </p:embeddedFont>
    <p:embeddedFont>
      <p:font typeface="Poppins Bold" panose="00000800000000000000"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5"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 Okegawa" userId="180038c5-4918-4f4b-a5b0-d54eef28b3c7" providerId="ADAL" clId="{022CBA1E-775A-40CA-AD9B-0402029B6FB8}"/>
    <pc:docChg chg="modSld">
      <pc:chgData name="Cat Okegawa" userId="180038c5-4918-4f4b-a5b0-d54eef28b3c7" providerId="ADAL" clId="{022CBA1E-775A-40CA-AD9B-0402029B6FB8}" dt="2025-02-13T20:12:00.937" v="34" actId="20577"/>
      <pc:docMkLst>
        <pc:docMk/>
      </pc:docMkLst>
      <pc:sldChg chg="modSp mod">
        <pc:chgData name="Cat Okegawa" userId="180038c5-4918-4f4b-a5b0-d54eef28b3c7" providerId="ADAL" clId="{022CBA1E-775A-40CA-AD9B-0402029B6FB8}" dt="2025-02-13T20:12:00.937" v="34" actId="20577"/>
        <pc:sldMkLst>
          <pc:docMk/>
          <pc:sldMk cId="0" sldId="259"/>
        </pc:sldMkLst>
        <pc:spChg chg="mod">
          <ac:chgData name="Cat Okegawa" userId="180038c5-4918-4f4b-a5b0-d54eef28b3c7" providerId="ADAL" clId="{022CBA1E-775A-40CA-AD9B-0402029B6FB8}" dt="2025-02-13T20:08:04.888" v="1" actId="20577"/>
          <ac:spMkLst>
            <pc:docMk/>
            <pc:sldMk cId="0" sldId="259"/>
            <ac:spMk id="9" creationId="{00000000-0000-0000-0000-000000000000}"/>
          </ac:spMkLst>
        </pc:spChg>
        <pc:spChg chg="mod">
          <ac:chgData name="Cat Okegawa" userId="180038c5-4918-4f4b-a5b0-d54eef28b3c7" providerId="ADAL" clId="{022CBA1E-775A-40CA-AD9B-0402029B6FB8}" dt="2025-02-13T20:11:58.635" v="32" actId="20577"/>
          <ac:spMkLst>
            <pc:docMk/>
            <pc:sldMk cId="0" sldId="259"/>
            <ac:spMk id="10" creationId="{00000000-0000-0000-0000-000000000000}"/>
          </ac:spMkLst>
        </pc:spChg>
        <pc:spChg chg="mod">
          <ac:chgData name="Cat Okegawa" userId="180038c5-4918-4f4b-a5b0-d54eef28b3c7" providerId="ADAL" clId="{022CBA1E-775A-40CA-AD9B-0402029B6FB8}" dt="2025-02-13T20:08:16.318" v="19" actId="20577"/>
          <ac:spMkLst>
            <pc:docMk/>
            <pc:sldMk cId="0" sldId="259"/>
            <ac:spMk id="12" creationId="{00000000-0000-0000-0000-000000000000}"/>
          </ac:spMkLst>
        </pc:spChg>
        <pc:spChg chg="mod">
          <ac:chgData name="Cat Okegawa" userId="180038c5-4918-4f4b-a5b0-d54eef28b3c7" providerId="ADAL" clId="{022CBA1E-775A-40CA-AD9B-0402029B6FB8}" dt="2025-02-13T20:12:00.937" v="34" actId="20577"/>
          <ac:spMkLst>
            <pc:docMk/>
            <pc:sldMk cId="0" sldId="259"/>
            <ac:spMk id="1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a:stretch>
          </a:blipFill>
        </p:spPr>
        <p:txBody>
          <a:bodyPr/>
          <a:lstStyle/>
          <a:p>
            <a:endParaRPr lang="en-US"/>
          </a:p>
        </p:txBody>
      </p:sp>
      <p:grpSp>
        <p:nvGrpSpPr>
          <p:cNvPr id="3" name="Group 3"/>
          <p:cNvGrpSpPr/>
          <p:nvPr/>
        </p:nvGrpSpPr>
        <p:grpSpPr>
          <a:xfrm>
            <a:off x="-1130300" y="4057750"/>
            <a:ext cx="3086100" cy="2171499"/>
            <a:chOff x="0" y="0"/>
            <a:chExt cx="812800" cy="571917"/>
          </a:xfrm>
        </p:grpSpPr>
        <p:sp>
          <p:nvSpPr>
            <p:cNvPr id="4" name="Freeform 4"/>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8E1424"/>
            </a:solidFill>
          </p:spPr>
          <p:txBody>
            <a:bodyPr/>
            <a:lstStyle/>
            <a:p>
              <a:endParaRPr lang="en-US"/>
            </a:p>
          </p:txBody>
        </p:sp>
        <p:sp>
          <p:nvSpPr>
            <p:cNvPr id="5" name="TextBox 5"/>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6467343" y="4057750"/>
            <a:ext cx="3086100" cy="2171499"/>
            <a:chOff x="0" y="0"/>
            <a:chExt cx="812800" cy="571917"/>
          </a:xfrm>
        </p:grpSpPr>
        <p:sp>
          <p:nvSpPr>
            <p:cNvPr id="7" name="Freeform 7"/>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8E1424"/>
            </a:solidFill>
          </p:spPr>
          <p:txBody>
            <a:bodyPr/>
            <a:lstStyle/>
            <a:p>
              <a:endParaRPr lang="en-US"/>
            </a:p>
          </p:txBody>
        </p:sp>
        <p:sp>
          <p:nvSpPr>
            <p:cNvPr id="8" name="TextBox 8"/>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4579983" y="1028700"/>
            <a:ext cx="9128033" cy="5476820"/>
          </a:xfrm>
          <a:custGeom>
            <a:avLst/>
            <a:gdLst/>
            <a:ahLst/>
            <a:cxnLst/>
            <a:rect l="l" t="t" r="r" b="b"/>
            <a:pathLst>
              <a:path w="9128033" h="5476820">
                <a:moveTo>
                  <a:pt x="0" y="0"/>
                </a:moveTo>
                <a:lnTo>
                  <a:pt x="9128034" y="0"/>
                </a:lnTo>
                <a:lnTo>
                  <a:pt x="9128034" y="5476820"/>
                </a:lnTo>
                <a:lnTo>
                  <a:pt x="0" y="547682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4220957" y="6067325"/>
            <a:ext cx="9846085" cy="1418823"/>
          </a:xfrm>
          <a:prstGeom prst="rect">
            <a:avLst/>
          </a:prstGeom>
        </p:spPr>
        <p:txBody>
          <a:bodyPr lIns="0" tIns="0" rIns="0" bIns="0" rtlCol="0" anchor="t">
            <a:spAutoFit/>
          </a:bodyPr>
          <a:lstStyle/>
          <a:p>
            <a:pPr algn="ctr">
              <a:lnSpc>
                <a:spcPts val="11572"/>
              </a:lnSpc>
            </a:pPr>
            <a:r>
              <a:rPr lang="en-US" sz="8265">
                <a:solidFill>
                  <a:srgbClr val="000000"/>
                </a:solidFill>
                <a:latin typeface="League Spartan Bold"/>
              </a:rPr>
              <a:t>MEDIA KIT</a:t>
            </a:r>
          </a:p>
        </p:txBody>
      </p:sp>
      <p:sp>
        <p:nvSpPr>
          <p:cNvPr id="11" name="TextBox 11"/>
          <p:cNvSpPr txBox="1"/>
          <p:nvPr/>
        </p:nvSpPr>
        <p:spPr>
          <a:xfrm>
            <a:off x="4880587" y="7505047"/>
            <a:ext cx="8526827" cy="400870"/>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OHANA MEDIA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999"/>
            </a:blip>
            <a:stretch>
              <a:fillRect/>
            </a:stretch>
          </a:blipFill>
        </p:spPr>
        <p:txBody>
          <a:bodyPr/>
          <a:lstStyle/>
          <a:p>
            <a:endParaRPr lang="en-US"/>
          </a:p>
        </p:txBody>
      </p:sp>
      <p:grpSp>
        <p:nvGrpSpPr>
          <p:cNvPr id="3" name="Group 3"/>
          <p:cNvGrpSpPr/>
          <p:nvPr/>
        </p:nvGrpSpPr>
        <p:grpSpPr>
          <a:xfrm>
            <a:off x="0" y="0"/>
            <a:ext cx="10800337" cy="10287000"/>
            <a:chOff x="0" y="0"/>
            <a:chExt cx="2844533" cy="2709333"/>
          </a:xfrm>
        </p:grpSpPr>
        <p:sp>
          <p:nvSpPr>
            <p:cNvPr id="4" name="Freeform 4"/>
            <p:cNvSpPr/>
            <p:nvPr/>
          </p:nvSpPr>
          <p:spPr>
            <a:xfrm>
              <a:off x="0" y="0"/>
              <a:ext cx="2844533" cy="2709333"/>
            </a:xfrm>
            <a:custGeom>
              <a:avLst/>
              <a:gdLst/>
              <a:ahLst/>
              <a:cxnLst/>
              <a:rect l="l" t="t" r="r" b="b"/>
              <a:pathLst>
                <a:path w="2844533" h="2709333">
                  <a:moveTo>
                    <a:pt x="0" y="0"/>
                  </a:moveTo>
                  <a:lnTo>
                    <a:pt x="2844533" y="0"/>
                  </a:lnTo>
                  <a:lnTo>
                    <a:pt x="2844533" y="2709333"/>
                  </a:lnTo>
                  <a:lnTo>
                    <a:pt x="0" y="2709333"/>
                  </a:lnTo>
                  <a:close/>
                </a:path>
              </a:pathLst>
            </a:custGeom>
            <a:solidFill>
              <a:srgbClr val="FFFFFF"/>
            </a:solidFill>
            <a:ln w="38100" cap="sq">
              <a:solidFill>
                <a:srgbClr val="8E1424"/>
              </a:solidFill>
              <a:prstDash val="solid"/>
              <a:miter/>
            </a:ln>
          </p:spPr>
          <p:txBody>
            <a:bodyPr/>
            <a:lstStyle/>
            <a:p>
              <a:endParaRPr lang="en-US"/>
            </a:p>
          </p:txBody>
        </p:sp>
        <p:sp>
          <p:nvSpPr>
            <p:cNvPr id="5" name="TextBox 5"/>
            <p:cNvSpPr txBox="1"/>
            <p:nvPr/>
          </p:nvSpPr>
          <p:spPr>
            <a:xfrm>
              <a:off x="0" y="-47625"/>
              <a:ext cx="2844533"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a:off x="12095212" y="2000294"/>
            <a:ext cx="4857773" cy="6528106"/>
            <a:chOff x="0" y="0"/>
            <a:chExt cx="3663950" cy="4923790"/>
          </a:xfrm>
        </p:grpSpPr>
        <p:sp>
          <p:nvSpPr>
            <p:cNvPr id="7" name="Freeform 7"/>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9984" r="-59879"/>
              </a:stretch>
            </a:blipFill>
          </p:spPr>
          <p:txBody>
            <a:bodyPr/>
            <a:lstStyle/>
            <a:p>
              <a:endParaRPr lang="en-US"/>
            </a:p>
          </p:txBody>
        </p:sp>
        <p:sp>
          <p:nvSpPr>
            <p:cNvPr id="8" name="Freeform 8"/>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8E1424"/>
            </a:solidFill>
          </p:spPr>
          <p:txBody>
            <a:bodyPr/>
            <a:lstStyle/>
            <a:p>
              <a:endParaRPr lang="en-US"/>
            </a:p>
          </p:txBody>
        </p:sp>
      </p:grpSp>
      <p:sp>
        <p:nvSpPr>
          <p:cNvPr id="9" name="TextBox 9"/>
          <p:cNvSpPr txBox="1"/>
          <p:nvPr/>
        </p:nvSpPr>
        <p:spPr>
          <a:xfrm>
            <a:off x="378795" y="2200170"/>
            <a:ext cx="10042746" cy="7968079"/>
          </a:xfrm>
          <a:prstGeom prst="rect">
            <a:avLst/>
          </a:prstGeom>
        </p:spPr>
        <p:txBody>
          <a:bodyPr lIns="0" tIns="0" rIns="0" bIns="0" rtlCol="0" anchor="t">
            <a:spAutoFit/>
          </a:bodyPr>
          <a:lstStyle/>
          <a:p>
            <a:pPr>
              <a:lnSpc>
                <a:spcPts val="2960"/>
              </a:lnSpc>
            </a:pPr>
            <a:endParaRPr dirty="0"/>
          </a:p>
          <a:p>
            <a:pPr marL="564472" lvl="1" indent="-282236">
              <a:lnSpc>
                <a:spcPts val="3660"/>
              </a:lnSpc>
              <a:buFont typeface="Arial"/>
              <a:buChar char="•"/>
            </a:pPr>
            <a:r>
              <a:rPr lang="en-US" sz="2614" dirty="0">
                <a:solidFill>
                  <a:srgbClr val="000000"/>
                </a:solidFill>
                <a:latin typeface="Poppins"/>
              </a:rPr>
              <a:t>96.3 The Moose is the ultimate destination for modern country music in Anchorage, Alaska. </a:t>
            </a:r>
          </a:p>
          <a:p>
            <a:pPr>
              <a:lnSpc>
                <a:spcPts val="3660"/>
              </a:lnSpc>
            </a:pPr>
            <a:endParaRPr lang="en-US" sz="2614" dirty="0">
              <a:solidFill>
                <a:srgbClr val="000000"/>
              </a:solidFill>
              <a:latin typeface="Poppins"/>
            </a:endParaRPr>
          </a:p>
          <a:p>
            <a:pPr marL="564472" lvl="1" indent="-282236">
              <a:lnSpc>
                <a:spcPts val="3660"/>
              </a:lnSpc>
              <a:buFont typeface="Arial"/>
              <a:buChar char="•"/>
            </a:pPr>
            <a:r>
              <a:rPr lang="en-US" sz="2614" dirty="0">
                <a:solidFill>
                  <a:srgbClr val="000000"/>
                </a:solidFill>
                <a:latin typeface="Poppins"/>
              </a:rPr>
              <a:t>With an extensive playlist featuring the latest hits from top country artists, we capture the essence of the genre and keep our listeners engaged. </a:t>
            </a:r>
          </a:p>
          <a:p>
            <a:pPr>
              <a:lnSpc>
                <a:spcPts val="3660"/>
              </a:lnSpc>
            </a:pPr>
            <a:endParaRPr lang="en-US" sz="2614" dirty="0">
              <a:solidFill>
                <a:srgbClr val="000000"/>
              </a:solidFill>
              <a:latin typeface="Poppins"/>
            </a:endParaRPr>
          </a:p>
          <a:p>
            <a:pPr marL="564472" lvl="1" indent="-282236">
              <a:lnSpc>
                <a:spcPts val="3660"/>
              </a:lnSpc>
              <a:buFont typeface="Arial"/>
              <a:buChar char="•"/>
            </a:pPr>
            <a:r>
              <a:rPr lang="en-US" sz="2614" dirty="0">
                <a:solidFill>
                  <a:srgbClr val="000000"/>
                </a:solidFill>
                <a:latin typeface="Poppins"/>
              </a:rPr>
              <a:t>Our passionate on-air personalities bring a genuine love for country music, connecting with our loyal audience through relatable stories, artist interviews, and exciting promotions.</a:t>
            </a:r>
          </a:p>
          <a:p>
            <a:pPr marL="564472" lvl="1" indent="-282236">
              <a:lnSpc>
                <a:spcPts val="3660"/>
              </a:lnSpc>
              <a:buFont typeface="Arial"/>
              <a:buChar char="•"/>
            </a:pPr>
            <a:endParaRPr lang="en-US" sz="2610" dirty="0">
              <a:solidFill>
                <a:srgbClr val="1D2228"/>
              </a:solidFill>
              <a:effectLst/>
              <a:latin typeface="Poppins" pitchFamily="2" charset="77"/>
              <a:ea typeface="Aptos" panose="020B0004020202020204" pitchFamily="34" charset="0"/>
              <a:cs typeface="Poppins" pitchFamily="2" charset="77"/>
            </a:endParaRPr>
          </a:p>
          <a:p>
            <a:pPr marL="564472" lvl="1" indent="-282236">
              <a:lnSpc>
                <a:spcPts val="3660"/>
              </a:lnSpc>
              <a:buFont typeface="Arial"/>
              <a:buChar char="•"/>
            </a:pPr>
            <a:r>
              <a:rPr lang="en-US" sz="2610" dirty="0">
                <a:solidFill>
                  <a:srgbClr val="1D2228"/>
                </a:solidFill>
                <a:effectLst/>
                <a:latin typeface="Poppins" pitchFamily="2" charset="77"/>
                <a:ea typeface="Aptos" panose="020B0004020202020204" pitchFamily="34" charset="0"/>
                <a:cs typeface="Poppins" pitchFamily="2" charset="77"/>
              </a:rPr>
              <a:t>KXLW 96.3 is the go-to station for country music enthusiasts, providing a platform for advertisers to reach a dedicated and engaged audience.</a:t>
            </a:r>
            <a:r>
              <a:rPr lang="en-US" sz="2610" dirty="0">
                <a:effectLst/>
                <a:latin typeface="Poppins" pitchFamily="2" charset="77"/>
                <a:cs typeface="Poppins" pitchFamily="2" charset="77"/>
              </a:rPr>
              <a:t> </a:t>
            </a:r>
            <a:endParaRPr lang="en-US" sz="2610" dirty="0">
              <a:solidFill>
                <a:srgbClr val="000000"/>
              </a:solidFill>
              <a:latin typeface="Poppins" pitchFamily="2" charset="77"/>
              <a:cs typeface="Poppins" pitchFamily="2" charset="77"/>
            </a:endParaRPr>
          </a:p>
          <a:p>
            <a:pPr>
              <a:lnSpc>
                <a:spcPts val="3800"/>
              </a:lnSpc>
              <a:spcBef>
                <a:spcPct val="0"/>
              </a:spcBef>
            </a:pPr>
            <a:endParaRPr lang="en-US" sz="2614" dirty="0">
              <a:solidFill>
                <a:srgbClr val="000000"/>
              </a:solidFill>
              <a:latin typeface="Poppins"/>
            </a:endParaRPr>
          </a:p>
        </p:txBody>
      </p:sp>
      <p:sp>
        <p:nvSpPr>
          <p:cNvPr id="10" name="TextBox 10"/>
          <p:cNvSpPr txBox="1"/>
          <p:nvPr/>
        </p:nvSpPr>
        <p:spPr>
          <a:xfrm>
            <a:off x="709411" y="1205489"/>
            <a:ext cx="8434589" cy="794805"/>
          </a:xfrm>
          <a:prstGeom prst="rect">
            <a:avLst/>
          </a:prstGeom>
        </p:spPr>
        <p:txBody>
          <a:bodyPr lIns="0" tIns="0" rIns="0" bIns="0" rtlCol="0" anchor="t">
            <a:spAutoFit/>
          </a:bodyPr>
          <a:lstStyle/>
          <a:p>
            <a:pPr algn="ctr">
              <a:lnSpc>
                <a:spcPts val="6591"/>
              </a:lnSpc>
            </a:pPr>
            <a:r>
              <a:rPr lang="en-US" sz="4708">
                <a:solidFill>
                  <a:srgbClr val="000000"/>
                </a:solidFill>
                <a:latin typeface="League Spartan"/>
              </a:rPr>
              <a:t>KXLW 96.3 FM</a:t>
            </a:r>
          </a:p>
        </p:txBody>
      </p:sp>
      <p:sp>
        <p:nvSpPr>
          <p:cNvPr id="11" name="Freeform 11"/>
          <p:cNvSpPr/>
          <p:nvPr/>
        </p:nvSpPr>
        <p:spPr>
          <a:xfrm>
            <a:off x="16358902" y="9129541"/>
            <a:ext cx="1929098" cy="1157459"/>
          </a:xfrm>
          <a:custGeom>
            <a:avLst/>
            <a:gdLst/>
            <a:ahLst/>
            <a:cxnLst/>
            <a:rect l="l" t="t" r="r" b="b"/>
            <a:pathLst>
              <a:path w="1929098" h="1157459">
                <a:moveTo>
                  <a:pt x="0" y="0"/>
                </a:moveTo>
                <a:lnTo>
                  <a:pt x="1929098" y="0"/>
                </a:lnTo>
                <a:lnTo>
                  <a:pt x="1929098" y="1157459"/>
                </a:lnTo>
                <a:lnTo>
                  <a:pt x="0" y="115745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999"/>
            </a:blip>
            <a:stretch>
              <a:fillRect/>
            </a:stretch>
          </a:blipFill>
        </p:spPr>
        <p:txBody>
          <a:bodyPr/>
          <a:lstStyle/>
          <a:p>
            <a:endParaRPr lang="en-US"/>
          </a:p>
        </p:txBody>
      </p:sp>
      <p:grpSp>
        <p:nvGrpSpPr>
          <p:cNvPr id="3" name="Group 3"/>
          <p:cNvGrpSpPr/>
          <p:nvPr/>
        </p:nvGrpSpPr>
        <p:grpSpPr>
          <a:xfrm>
            <a:off x="10267950" y="806450"/>
            <a:ext cx="8020050" cy="8674100"/>
            <a:chOff x="0" y="0"/>
            <a:chExt cx="2112277" cy="2284537"/>
          </a:xfrm>
        </p:grpSpPr>
        <p:sp>
          <p:nvSpPr>
            <p:cNvPr id="4" name="Freeform 4"/>
            <p:cNvSpPr/>
            <p:nvPr/>
          </p:nvSpPr>
          <p:spPr>
            <a:xfrm>
              <a:off x="0" y="0"/>
              <a:ext cx="2112276" cy="2284537"/>
            </a:xfrm>
            <a:custGeom>
              <a:avLst/>
              <a:gdLst/>
              <a:ahLst/>
              <a:cxnLst/>
              <a:rect l="l" t="t" r="r" b="b"/>
              <a:pathLst>
                <a:path w="2112276" h="2284537">
                  <a:moveTo>
                    <a:pt x="49231" y="0"/>
                  </a:moveTo>
                  <a:lnTo>
                    <a:pt x="2063045" y="0"/>
                  </a:lnTo>
                  <a:cubicBezTo>
                    <a:pt x="2076102" y="0"/>
                    <a:pt x="2088624" y="5187"/>
                    <a:pt x="2097857" y="14420"/>
                  </a:cubicBezTo>
                  <a:cubicBezTo>
                    <a:pt x="2107090" y="23652"/>
                    <a:pt x="2112276" y="36174"/>
                    <a:pt x="2112276" y="49231"/>
                  </a:cubicBezTo>
                  <a:lnTo>
                    <a:pt x="2112276" y="2235305"/>
                  </a:lnTo>
                  <a:cubicBezTo>
                    <a:pt x="2112276" y="2262495"/>
                    <a:pt x="2090235" y="2284537"/>
                    <a:pt x="2063045" y="2284537"/>
                  </a:cubicBezTo>
                  <a:lnTo>
                    <a:pt x="49231" y="2284537"/>
                  </a:lnTo>
                  <a:cubicBezTo>
                    <a:pt x="36174" y="2284537"/>
                    <a:pt x="23652" y="2279350"/>
                    <a:pt x="14420" y="2270117"/>
                  </a:cubicBezTo>
                  <a:cubicBezTo>
                    <a:pt x="5187" y="2260884"/>
                    <a:pt x="0" y="2248362"/>
                    <a:pt x="0" y="2235305"/>
                  </a:cubicBezTo>
                  <a:lnTo>
                    <a:pt x="0" y="49231"/>
                  </a:lnTo>
                  <a:cubicBezTo>
                    <a:pt x="0" y="36174"/>
                    <a:pt x="5187" y="23652"/>
                    <a:pt x="14420" y="14420"/>
                  </a:cubicBezTo>
                  <a:cubicBezTo>
                    <a:pt x="23652" y="5187"/>
                    <a:pt x="36174" y="0"/>
                    <a:pt x="49231" y="0"/>
                  </a:cubicBezTo>
                  <a:close/>
                </a:path>
              </a:pathLst>
            </a:custGeom>
            <a:solidFill>
              <a:srgbClr val="FFFFFF"/>
            </a:solidFill>
            <a:ln w="38100" cap="rnd">
              <a:solidFill>
                <a:srgbClr val="8E1424"/>
              </a:solidFill>
              <a:prstDash val="solid"/>
              <a:round/>
            </a:ln>
          </p:spPr>
          <p:txBody>
            <a:bodyPr/>
            <a:lstStyle/>
            <a:p>
              <a:endParaRPr lang="en-US"/>
            </a:p>
          </p:txBody>
        </p:sp>
        <p:sp>
          <p:nvSpPr>
            <p:cNvPr id="5" name="TextBox 5"/>
            <p:cNvSpPr txBox="1"/>
            <p:nvPr/>
          </p:nvSpPr>
          <p:spPr>
            <a:xfrm>
              <a:off x="0" y="-47625"/>
              <a:ext cx="2112277" cy="233216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072348" y="923925"/>
            <a:ext cx="5289581" cy="912915"/>
          </a:xfrm>
          <a:prstGeom prst="rect">
            <a:avLst/>
          </a:prstGeom>
        </p:spPr>
        <p:txBody>
          <a:bodyPr lIns="0" tIns="0" rIns="0" bIns="0" rtlCol="0" anchor="t">
            <a:spAutoFit/>
          </a:bodyPr>
          <a:lstStyle/>
          <a:p>
            <a:pPr>
              <a:lnSpc>
                <a:spcPts val="7431"/>
              </a:lnSpc>
            </a:pPr>
            <a:r>
              <a:rPr lang="en-US" sz="5308">
                <a:solidFill>
                  <a:srgbClr val="000000"/>
                </a:solidFill>
                <a:latin typeface="League Spartan Bold"/>
              </a:rPr>
              <a:t>KXLW 96.3 FM</a:t>
            </a:r>
          </a:p>
        </p:txBody>
      </p:sp>
      <p:sp>
        <p:nvSpPr>
          <p:cNvPr id="7" name="TextBox 7"/>
          <p:cNvSpPr txBox="1"/>
          <p:nvPr/>
        </p:nvSpPr>
        <p:spPr>
          <a:xfrm>
            <a:off x="1606110" y="1996722"/>
            <a:ext cx="6272731" cy="746100"/>
          </a:xfrm>
          <a:prstGeom prst="rect">
            <a:avLst/>
          </a:prstGeom>
        </p:spPr>
        <p:txBody>
          <a:bodyPr lIns="0" tIns="0" rIns="0" bIns="0" rtlCol="0" anchor="t">
            <a:spAutoFit/>
          </a:bodyPr>
          <a:lstStyle/>
          <a:p>
            <a:pPr algn="ctr">
              <a:lnSpc>
                <a:spcPts val="2976"/>
              </a:lnSpc>
              <a:spcBef>
                <a:spcPct val="0"/>
              </a:spcBef>
            </a:pPr>
            <a:r>
              <a:rPr lang="en-US" sz="2125">
                <a:solidFill>
                  <a:srgbClr val="000000"/>
                </a:solidFill>
                <a:latin typeface="Poppins Bold"/>
              </a:rPr>
              <a:t>Five</a:t>
            </a:r>
            <a:r>
              <a:rPr lang="en-US" sz="2125">
                <a:solidFill>
                  <a:srgbClr val="000000"/>
                </a:solidFill>
                <a:latin typeface="Poppins"/>
              </a:rPr>
              <a:t> reasons why advertising on Ohana Media Radio Stations in Anchorage Alaska Works </a:t>
            </a:r>
          </a:p>
        </p:txBody>
      </p:sp>
      <p:grpSp>
        <p:nvGrpSpPr>
          <p:cNvPr id="8" name="Group 8"/>
          <p:cNvGrpSpPr/>
          <p:nvPr/>
        </p:nvGrpSpPr>
        <p:grpSpPr>
          <a:xfrm>
            <a:off x="8862583" y="1606753"/>
            <a:ext cx="1868266" cy="18682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862583" y="4210291"/>
            <a:ext cx="1868266" cy="18682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862583" y="6811982"/>
            <a:ext cx="1868266" cy="18682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n-US"/>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8977298" y="1901472"/>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3</a:t>
            </a:r>
          </a:p>
        </p:txBody>
      </p:sp>
      <p:sp>
        <p:nvSpPr>
          <p:cNvPr id="18" name="TextBox 18"/>
          <p:cNvSpPr txBox="1"/>
          <p:nvPr/>
        </p:nvSpPr>
        <p:spPr>
          <a:xfrm>
            <a:off x="8977298" y="4495485"/>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Bold"/>
              </a:rPr>
              <a:t>4</a:t>
            </a:r>
          </a:p>
        </p:txBody>
      </p:sp>
      <p:sp>
        <p:nvSpPr>
          <p:cNvPr id="19" name="TextBox 19"/>
          <p:cNvSpPr txBox="1"/>
          <p:nvPr/>
        </p:nvSpPr>
        <p:spPr>
          <a:xfrm>
            <a:off x="8977298" y="7097732"/>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5</a:t>
            </a:r>
          </a:p>
        </p:txBody>
      </p:sp>
      <p:sp>
        <p:nvSpPr>
          <p:cNvPr id="20" name="TextBox 20"/>
          <p:cNvSpPr txBox="1"/>
          <p:nvPr/>
        </p:nvSpPr>
        <p:spPr>
          <a:xfrm>
            <a:off x="10730848" y="1081236"/>
            <a:ext cx="7557152" cy="2915736"/>
          </a:xfrm>
          <a:prstGeom prst="rect">
            <a:avLst/>
          </a:prstGeom>
        </p:spPr>
        <p:txBody>
          <a:bodyPr lIns="0" tIns="0" rIns="0" bIns="0" rtlCol="0" anchor="t">
            <a:spAutoFit/>
          </a:bodyPr>
          <a:lstStyle/>
          <a:p>
            <a:pPr>
              <a:lnSpc>
                <a:spcPts val="2565"/>
              </a:lnSpc>
            </a:pPr>
            <a:r>
              <a:rPr lang="en-US" sz="1832">
                <a:solidFill>
                  <a:srgbClr val="000000"/>
                </a:solidFill>
                <a:latin typeface="Poppins Bold"/>
              </a:rPr>
              <a:t>Engaging and Influential Personalities: </a:t>
            </a:r>
          </a:p>
          <a:p>
            <a:pPr>
              <a:lnSpc>
                <a:spcPts val="2565"/>
              </a:lnSpc>
            </a:pPr>
            <a:r>
              <a:rPr lang="en-US" sz="1832">
                <a:solidFill>
                  <a:srgbClr val="000000"/>
                </a:solidFill>
                <a:latin typeface="Poppins"/>
              </a:rPr>
              <a:t>Our on-air personalities have a strong influence on our audience. They connect with listeners on a personal level, creating a unique bond that extends to the brands they endorse. By partnering with our stations, you can leverage the influence and rapport our personalities have with their dedicated fan base, effectively promoting your products or services.</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21" name="TextBox 21"/>
          <p:cNvSpPr txBox="1"/>
          <p:nvPr/>
        </p:nvSpPr>
        <p:spPr>
          <a:xfrm>
            <a:off x="10730848" y="3704785"/>
            <a:ext cx="7557152" cy="3239586"/>
          </a:xfrm>
          <a:prstGeom prst="rect">
            <a:avLst/>
          </a:prstGeom>
        </p:spPr>
        <p:txBody>
          <a:bodyPr lIns="0" tIns="0" rIns="0" bIns="0" rtlCol="0" anchor="t">
            <a:spAutoFit/>
          </a:bodyPr>
          <a:lstStyle/>
          <a:p>
            <a:pPr>
              <a:lnSpc>
                <a:spcPts val="2565"/>
              </a:lnSpc>
            </a:pPr>
            <a:r>
              <a:rPr lang="en-US" sz="1832">
                <a:solidFill>
                  <a:srgbClr val="000000"/>
                </a:solidFill>
                <a:latin typeface="Poppins Bold"/>
              </a:rPr>
              <a:t>Targeted Advertising Opportunities: </a:t>
            </a:r>
          </a:p>
          <a:p>
            <a:pPr>
              <a:lnSpc>
                <a:spcPts val="2565"/>
              </a:lnSpc>
            </a:pPr>
            <a:r>
              <a:rPr lang="en-US" sz="1832">
                <a:solidFill>
                  <a:srgbClr val="000000"/>
                </a:solidFill>
                <a:latin typeface="Poppins"/>
              </a:rPr>
              <a:t>Ohana Media Group offers targeted advertising opportunities that allow you to reach specific demographics or interest groups. Whether you want to target country music lovers, rock enthusiasts, or the adult contemporary audience, our diverse range of stations ensures that your message is delivered to the right people at the right time, maximizing the effectiveness of your campaign.</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22" name="TextBox 22"/>
          <p:cNvSpPr txBox="1"/>
          <p:nvPr/>
        </p:nvSpPr>
        <p:spPr>
          <a:xfrm>
            <a:off x="10730848" y="6619354"/>
            <a:ext cx="7557152" cy="2591886"/>
          </a:xfrm>
          <a:prstGeom prst="rect">
            <a:avLst/>
          </a:prstGeom>
        </p:spPr>
        <p:txBody>
          <a:bodyPr lIns="0" tIns="0" rIns="0" bIns="0" rtlCol="0" anchor="t">
            <a:spAutoFit/>
          </a:bodyPr>
          <a:lstStyle/>
          <a:p>
            <a:pPr>
              <a:lnSpc>
                <a:spcPts val="2565"/>
              </a:lnSpc>
            </a:pPr>
            <a:r>
              <a:rPr lang="en-US" sz="1832">
                <a:solidFill>
                  <a:srgbClr val="000000"/>
                </a:solidFill>
                <a:latin typeface="Poppins Bold"/>
              </a:rPr>
              <a:t>Multi-Channel Approach: </a:t>
            </a:r>
          </a:p>
          <a:p>
            <a:pPr>
              <a:lnSpc>
                <a:spcPts val="2565"/>
              </a:lnSpc>
              <a:spcBef>
                <a:spcPct val="0"/>
              </a:spcBef>
            </a:pPr>
            <a:r>
              <a:rPr lang="en-US" sz="1832">
                <a:solidFill>
                  <a:srgbClr val="000000"/>
                </a:solidFill>
                <a:latin typeface="Poppins"/>
              </a:rPr>
              <a:t>Ohana Media Group's radio stations provide a multi-channel approach to advertising. In addition to on-air commercials, we offer digital advertising options on our social media platforms. This multi-channel approach allows for broader exposure, reaching audiences across different mediums and increasing the chances of reaching your target audience multiple times, reinforcing your brand message.</a:t>
            </a:r>
          </a:p>
        </p:txBody>
      </p:sp>
      <p:grpSp>
        <p:nvGrpSpPr>
          <p:cNvPr id="23" name="Group 23"/>
          <p:cNvGrpSpPr/>
          <p:nvPr/>
        </p:nvGrpSpPr>
        <p:grpSpPr>
          <a:xfrm>
            <a:off x="1203394" y="3237449"/>
            <a:ext cx="7078163" cy="6243101"/>
            <a:chOff x="0" y="0"/>
            <a:chExt cx="1864208" cy="1644274"/>
          </a:xfrm>
        </p:grpSpPr>
        <p:sp>
          <p:nvSpPr>
            <p:cNvPr id="24" name="Freeform 24"/>
            <p:cNvSpPr/>
            <p:nvPr/>
          </p:nvSpPr>
          <p:spPr>
            <a:xfrm>
              <a:off x="0" y="0"/>
              <a:ext cx="1864208" cy="1644273"/>
            </a:xfrm>
            <a:custGeom>
              <a:avLst/>
              <a:gdLst/>
              <a:ahLst/>
              <a:cxnLst/>
              <a:rect l="l" t="t" r="r" b="b"/>
              <a:pathLst>
                <a:path w="1864208" h="1644273">
                  <a:moveTo>
                    <a:pt x="55783" y="0"/>
                  </a:moveTo>
                  <a:lnTo>
                    <a:pt x="1808425" y="0"/>
                  </a:lnTo>
                  <a:cubicBezTo>
                    <a:pt x="1839233" y="0"/>
                    <a:pt x="1864208" y="24975"/>
                    <a:pt x="1864208" y="55783"/>
                  </a:cubicBezTo>
                  <a:lnTo>
                    <a:pt x="1864208" y="1588491"/>
                  </a:lnTo>
                  <a:cubicBezTo>
                    <a:pt x="1864208" y="1619299"/>
                    <a:pt x="1839233" y="1644273"/>
                    <a:pt x="1808425" y="1644273"/>
                  </a:cubicBezTo>
                  <a:lnTo>
                    <a:pt x="55783" y="1644273"/>
                  </a:lnTo>
                  <a:cubicBezTo>
                    <a:pt x="24975" y="1644273"/>
                    <a:pt x="0" y="1619299"/>
                    <a:pt x="0" y="1588491"/>
                  </a:cubicBezTo>
                  <a:lnTo>
                    <a:pt x="0" y="55783"/>
                  </a:lnTo>
                  <a:cubicBezTo>
                    <a:pt x="0" y="24975"/>
                    <a:pt x="24975" y="0"/>
                    <a:pt x="55783" y="0"/>
                  </a:cubicBezTo>
                  <a:close/>
                </a:path>
              </a:pathLst>
            </a:custGeom>
            <a:solidFill>
              <a:srgbClr val="FFFFFF"/>
            </a:solidFill>
            <a:ln w="38100" cap="rnd">
              <a:solidFill>
                <a:srgbClr val="8E1424"/>
              </a:solidFill>
              <a:prstDash val="solid"/>
              <a:round/>
            </a:ln>
          </p:spPr>
          <p:txBody>
            <a:bodyPr/>
            <a:lstStyle/>
            <a:p>
              <a:endParaRPr lang="en-US"/>
            </a:p>
          </p:txBody>
        </p:sp>
        <p:sp>
          <p:nvSpPr>
            <p:cNvPr id="25" name="TextBox 25"/>
            <p:cNvSpPr txBox="1"/>
            <p:nvPr/>
          </p:nvSpPr>
          <p:spPr>
            <a:xfrm>
              <a:off x="0" y="-47625"/>
              <a:ext cx="1864208" cy="1691899"/>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316688" y="3752410"/>
            <a:ext cx="1868266" cy="186826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n-US"/>
            </a:p>
          </p:txBody>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316688" y="6496975"/>
            <a:ext cx="1868266" cy="186826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n-US"/>
            </a:p>
          </p:txBody>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201973" y="4047129"/>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1</a:t>
            </a:r>
          </a:p>
        </p:txBody>
      </p:sp>
      <p:sp>
        <p:nvSpPr>
          <p:cNvPr id="33" name="TextBox 33"/>
          <p:cNvSpPr txBox="1"/>
          <p:nvPr/>
        </p:nvSpPr>
        <p:spPr>
          <a:xfrm>
            <a:off x="-201973" y="6782170"/>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Bold"/>
              </a:rPr>
              <a:t>2</a:t>
            </a:r>
          </a:p>
        </p:txBody>
      </p:sp>
      <p:sp>
        <p:nvSpPr>
          <p:cNvPr id="34" name="TextBox 34"/>
          <p:cNvSpPr txBox="1"/>
          <p:nvPr/>
        </p:nvSpPr>
        <p:spPr>
          <a:xfrm>
            <a:off x="1742460" y="3500818"/>
            <a:ext cx="6435874" cy="3239586"/>
          </a:xfrm>
          <a:prstGeom prst="rect">
            <a:avLst/>
          </a:prstGeom>
        </p:spPr>
        <p:txBody>
          <a:bodyPr lIns="0" tIns="0" rIns="0" bIns="0" rtlCol="0" anchor="t">
            <a:spAutoFit/>
          </a:bodyPr>
          <a:lstStyle/>
          <a:p>
            <a:pPr>
              <a:lnSpc>
                <a:spcPts val="2565"/>
              </a:lnSpc>
            </a:pPr>
            <a:r>
              <a:rPr lang="en-US" sz="1832">
                <a:solidFill>
                  <a:srgbClr val="000000"/>
                </a:solidFill>
                <a:latin typeface="Poppins Bold"/>
              </a:rPr>
              <a:t>Extensive Reach: </a:t>
            </a:r>
          </a:p>
          <a:p>
            <a:pPr>
              <a:lnSpc>
                <a:spcPts val="2565"/>
              </a:lnSpc>
            </a:pPr>
            <a:r>
              <a:rPr lang="en-US" sz="1832">
                <a:solidFill>
                  <a:srgbClr val="000000"/>
                </a:solidFill>
                <a:latin typeface="Poppins"/>
              </a:rPr>
              <a:t>Ohana Media Group's radio stations have a wide and loyal listener base, ensuring that your message reaches a large and diverse audience in Anchorage, Alaska. With a variety of formats, we can target specific demographics and cater to different interests, maximizing the potential reach of your advertising campaign.</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35" name="TextBox 35"/>
          <p:cNvSpPr txBox="1"/>
          <p:nvPr/>
        </p:nvSpPr>
        <p:spPr>
          <a:xfrm>
            <a:off x="1742460" y="6458472"/>
            <a:ext cx="6424798" cy="2591886"/>
          </a:xfrm>
          <a:prstGeom prst="rect">
            <a:avLst/>
          </a:prstGeom>
        </p:spPr>
        <p:txBody>
          <a:bodyPr lIns="0" tIns="0" rIns="0" bIns="0" rtlCol="0" anchor="t">
            <a:spAutoFit/>
          </a:bodyPr>
          <a:lstStyle/>
          <a:p>
            <a:pPr>
              <a:lnSpc>
                <a:spcPts val="2565"/>
              </a:lnSpc>
            </a:pPr>
            <a:r>
              <a:rPr lang="en-US" sz="1832">
                <a:solidFill>
                  <a:srgbClr val="000000"/>
                </a:solidFill>
                <a:latin typeface="Poppins Bold"/>
              </a:rPr>
              <a:t>Deep Local Connection: </a:t>
            </a:r>
          </a:p>
          <a:p>
            <a:pPr>
              <a:lnSpc>
                <a:spcPts val="2565"/>
              </a:lnSpc>
              <a:spcBef>
                <a:spcPct val="0"/>
              </a:spcBef>
            </a:pPr>
            <a:r>
              <a:rPr lang="en-US" sz="1832">
                <a:solidFill>
                  <a:srgbClr val="000000"/>
                </a:solidFill>
                <a:latin typeface="Poppins"/>
              </a:rPr>
              <a:t>Ohana Media Group's radio stations have deep-rooted connections within the local community. Anchorage residents trust and rely on our stations for news, entertainment, and music. By advertising on our platforms, you tap into this strong local connection and build brand credibility, fostering trust and loyalty among consumers.</a:t>
            </a:r>
          </a:p>
        </p:txBody>
      </p:sp>
      <p:sp>
        <p:nvSpPr>
          <p:cNvPr id="36" name="Freeform 36"/>
          <p:cNvSpPr/>
          <p:nvPr/>
        </p:nvSpPr>
        <p:spPr>
          <a:xfrm>
            <a:off x="16358902" y="9129541"/>
            <a:ext cx="1929098" cy="1157459"/>
          </a:xfrm>
          <a:custGeom>
            <a:avLst/>
            <a:gdLst/>
            <a:ahLst/>
            <a:cxnLst/>
            <a:rect l="l" t="t" r="r" b="b"/>
            <a:pathLst>
              <a:path w="1929098" h="1157459">
                <a:moveTo>
                  <a:pt x="0" y="0"/>
                </a:moveTo>
                <a:lnTo>
                  <a:pt x="1929098" y="0"/>
                </a:lnTo>
                <a:lnTo>
                  <a:pt x="1929098" y="1157459"/>
                </a:lnTo>
                <a:lnTo>
                  <a:pt x="0" y="115745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9999"/>
            </a:blip>
            <a:stretch>
              <a:fillRect/>
            </a:stretch>
          </a:blipFill>
        </p:spPr>
        <p:txBody>
          <a:bodyPr/>
          <a:lstStyle/>
          <a:p>
            <a:endParaRPr lang="en-US"/>
          </a:p>
        </p:txBody>
      </p:sp>
      <p:grpSp>
        <p:nvGrpSpPr>
          <p:cNvPr id="3" name="Group 3"/>
          <p:cNvGrpSpPr/>
          <p:nvPr/>
        </p:nvGrpSpPr>
        <p:grpSpPr>
          <a:xfrm>
            <a:off x="-257175" y="4502250"/>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BE3629"/>
            </a:solidFill>
          </p:spPr>
          <p:txBody>
            <a:bodyPr/>
            <a:lstStyle/>
            <a:p>
              <a:endParaRPr lang="en-US"/>
            </a:p>
          </p:txBody>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647298" y="2112669"/>
            <a:ext cx="6989268" cy="960831"/>
          </a:xfrm>
          <a:prstGeom prst="rect">
            <a:avLst/>
          </a:prstGeom>
        </p:spPr>
        <p:txBody>
          <a:bodyPr lIns="0" tIns="0" rIns="0" bIns="0" rtlCol="0" anchor="t">
            <a:spAutoFit/>
          </a:bodyPr>
          <a:lstStyle/>
          <a:p>
            <a:pPr algn="ctr">
              <a:lnSpc>
                <a:spcPts val="7940"/>
              </a:lnSpc>
            </a:pPr>
            <a:r>
              <a:rPr lang="en-US" sz="5672">
                <a:solidFill>
                  <a:srgbClr val="000000"/>
                </a:solidFill>
                <a:latin typeface="League Spartan"/>
              </a:rPr>
              <a:t>TARGET AUDIENCE</a:t>
            </a:r>
          </a:p>
        </p:txBody>
      </p:sp>
      <p:sp>
        <p:nvSpPr>
          <p:cNvPr id="7" name="TextBox 7"/>
          <p:cNvSpPr txBox="1"/>
          <p:nvPr/>
        </p:nvSpPr>
        <p:spPr>
          <a:xfrm>
            <a:off x="6208107" y="1209675"/>
            <a:ext cx="5871786" cy="624298"/>
          </a:xfrm>
          <a:prstGeom prst="rect">
            <a:avLst/>
          </a:prstGeom>
        </p:spPr>
        <p:txBody>
          <a:bodyPr lIns="0" tIns="0" rIns="0" bIns="0" rtlCol="0" anchor="t">
            <a:spAutoFit/>
          </a:bodyPr>
          <a:lstStyle/>
          <a:p>
            <a:pPr algn="ctr">
              <a:lnSpc>
                <a:spcPts val="5094"/>
              </a:lnSpc>
            </a:pPr>
            <a:r>
              <a:rPr lang="en-US" sz="3639">
                <a:solidFill>
                  <a:srgbClr val="303642"/>
                </a:solidFill>
                <a:latin typeface="Lato Bold"/>
              </a:rPr>
              <a:t>KXLW 96.3 FM</a:t>
            </a:r>
          </a:p>
        </p:txBody>
      </p:sp>
      <p:sp>
        <p:nvSpPr>
          <p:cNvPr id="8" name="TextBox 8"/>
          <p:cNvSpPr txBox="1"/>
          <p:nvPr/>
        </p:nvSpPr>
        <p:spPr>
          <a:xfrm>
            <a:off x="2269039" y="5029897"/>
            <a:ext cx="3263886" cy="960831"/>
          </a:xfrm>
          <a:prstGeom prst="rect">
            <a:avLst/>
          </a:prstGeom>
        </p:spPr>
        <p:txBody>
          <a:bodyPr lIns="0" tIns="0" rIns="0" bIns="0" rtlCol="0" anchor="t">
            <a:spAutoFit/>
          </a:bodyPr>
          <a:lstStyle/>
          <a:p>
            <a:pPr algn="ctr">
              <a:lnSpc>
                <a:spcPts val="7940"/>
              </a:lnSpc>
            </a:pPr>
            <a:r>
              <a:rPr lang="en-US" sz="5672">
                <a:solidFill>
                  <a:srgbClr val="000000"/>
                </a:solidFill>
                <a:latin typeface="League Spartan Bold"/>
              </a:rPr>
              <a:t>25-64</a:t>
            </a:r>
          </a:p>
        </p:txBody>
      </p:sp>
      <p:sp>
        <p:nvSpPr>
          <p:cNvPr id="9" name="TextBox 9"/>
          <p:cNvSpPr txBox="1"/>
          <p:nvPr/>
        </p:nvSpPr>
        <p:spPr>
          <a:xfrm>
            <a:off x="7509989" y="5029897"/>
            <a:ext cx="3263886" cy="978088"/>
          </a:xfrm>
          <a:prstGeom prst="rect">
            <a:avLst/>
          </a:prstGeom>
        </p:spPr>
        <p:txBody>
          <a:bodyPr lIns="0" tIns="0" rIns="0" bIns="0" rtlCol="0" anchor="t">
            <a:spAutoFit/>
          </a:bodyPr>
          <a:lstStyle/>
          <a:p>
            <a:pPr algn="ctr">
              <a:lnSpc>
                <a:spcPts val="7940"/>
              </a:lnSpc>
            </a:pPr>
            <a:r>
              <a:rPr lang="en-US" sz="5672" dirty="0">
                <a:solidFill>
                  <a:srgbClr val="000000"/>
                </a:solidFill>
                <a:latin typeface="League Spartan"/>
              </a:rPr>
              <a:t>56%</a:t>
            </a:r>
          </a:p>
        </p:txBody>
      </p:sp>
      <p:sp>
        <p:nvSpPr>
          <p:cNvPr id="10" name="TextBox 10"/>
          <p:cNvSpPr txBox="1"/>
          <p:nvPr/>
        </p:nvSpPr>
        <p:spPr>
          <a:xfrm>
            <a:off x="12755075" y="5029897"/>
            <a:ext cx="3263886" cy="978088"/>
          </a:xfrm>
          <a:prstGeom prst="rect">
            <a:avLst/>
          </a:prstGeom>
        </p:spPr>
        <p:txBody>
          <a:bodyPr lIns="0" tIns="0" rIns="0" bIns="0" rtlCol="0" anchor="t">
            <a:spAutoFit/>
          </a:bodyPr>
          <a:lstStyle/>
          <a:p>
            <a:pPr algn="ctr">
              <a:lnSpc>
                <a:spcPts val="7940"/>
              </a:lnSpc>
            </a:pPr>
            <a:r>
              <a:rPr lang="en-US" sz="5672" dirty="0">
                <a:solidFill>
                  <a:srgbClr val="000000"/>
                </a:solidFill>
                <a:latin typeface="League Spartan Bold"/>
              </a:rPr>
              <a:t>44%</a:t>
            </a:r>
          </a:p>
        </p:txBody>
      </p:sp>
      <p:sp>
        <p:nvSpPr>
          <p:cNvPr id="11" name="TextBox 11"/>
          <p:cNvSpPr txBox="1"/>
          <p:nvPr/>
        </p:nvSpPr>
        <p:spPr>
          <a:xfrm>
            <a:off x="1777178" y="7356575"/>
            <a:ext cx="4247608" cy="791448"/>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Our target audience ranges from 25-64 yearl old adults </a:t>
            </a:r>
          </a:p>
        </p:txBody>
      </p:sp>
      <p:sp>
        <p:nvSpPr>
          <p:cNvPr id="12" name="TextBox 12"/>
          <p:cNvSpPr txBox="1"/>
          <p:nvPr/>
        </p:nvSpPr>
        <p:spPr>
          <a:xfrm>
            <a:off x="7018128" y="7356575"/>
            <a:ext cx="4247608" cy="775340"/>
          </a:xfrm>
          <a:prstGeom prst="rect">
            <a:avLst/>
          </a:prstGeom>
        </p:spPr>
        <p:txBody>
          <a:bodyPr lIns="0" tIns="0" rIns="0" bIns="0" rtlCol="0" anchor="t">
            <a:spAutoFit/>
          </a:bodyPr>
          <a:lstStyle/>
          <a:p>
            <a:pPr algn="ctr">
              <a:lnSpc>
                <a:spcPts val="3107"/>
              </a:lnSpc>
              <a:spcBef>
                <a:spcPct val="0"/>
              </a:spcBef>
            </a:pPr>
            <a:r>
              <a:rPr lang="en-US" sz="2219" dirty="0">
                <a:solidFill>
                  <a:srgbClr val="303642"/>
                </a:solidFill>
                <a:latin typeface="Poppins"/>
              </a:rPr>
              <a:t>56% of our audience is comprised of male listeners </a:t>
            </a:r>
          </a:p>
        </p:txBody>
      </p:sp>
      <p:sp>
        <p:nvSpPr>
          <p:cNvPr id="13" name="TextBox 13"/>
          <p:cNvSpPr txBox="1"/>
          <p:nvPr/>
        </p:nvSpPr>
        <p:spPr>
          <a:xfrm>
            <a:off x="12263214" y="7356575"/>
            <a:ext cx="4247608" cy="791448"/>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44% </a:t>
            </a:r>
            <a:r>
              <a:rPr lang="en-US" sz="2219" dirty="0">
                <a:solidFill>
                  <a:srgbClr val="303642"/>
                </a:solidFill>
                <a:latin typeface="Poppins"/>
              </a:rPr>
              <a:t>of our audience is comprised of female listeners </a:t>
            </a:r>
          </a:p>
        </p:txBody>
      </p:sp>
      <p:sp>
        <p:nvSpPr>
          <p:cNvPr id="14" name="Freeform 14"/>
          <p:cNvSpPr/>
          <p:nvPr/>
        </p:nvSpPr>
        <p:spPr>
          <a:xfrm>
            <a:off x="16358902" y="9129541"/>
            <a:ext cx="1929098" cy="1157459"/>
          </a:xfrm>
          <a:custGeom>
            <a:avLst/>
            <a:gdLst/>
            <a:ahLst/>
            <a:cxnLst/>
            <a:rect l="l" t="t" r="r" b="b"/>
            <a:pathLst>
              <a:path w="1929098" h="1157459">
                <a:moveTo>
                  <a:pt x="0" y="0"/>
                </a:moveTo>
                <a:lnTo>
                  <a:pt x="1929098" y="0"/>
                </a:lnTo>
                <a:lnTo>
                  <a:pt x="1929098" y="1157459"/>
                </a:lnTo>
                <a:lnTo>
                  <a:pt x="0" y="115745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a:stretch>
          </a:blipFill>
        </p:spPr>
        <p:txBody>
          <a:bodyPr/>
          <a:lstStyle/>
          <a:p>
            <a:endParaRPr lang="en-US"/>
          </a:p>
        </p:txBody>
      </p:sp>
      <p:grpSp>
        <p:nvGrpSpPr>
          <p:cNvPr id="3" name="Group 3"/>
          <p:cNvGrpSpPr/>
          <p:nvPr/>
        </p:nvGrpSpPr>
        <p:grpSpPr>
          <a:xfrm>
            <a:off x="-257175" y="453428"/>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BE3629"/>
            </a:solidFill>
          </p:spPr>
          <p:txBody>
            <a:bodyPr/>
            <a:lstStyle/>
            <a:p>
              <a:endParaRPr lang="en-US"/>
            </a:p>
          </p:txBody>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105833" y="923925"/>
            <a:ext cx="9645590" cy="960831"/>
          </a:xfrm>
          <a:prstGeom prst="rect">
            <a:avLst/>
          </a:prstGeom>
        </p:spPr>
        <p:txBody>
          <a:bodyPr lIns="0" tIns="0" rIns="0" bIns="0" rtlCol="0" anchor="t">
            <a:spAutoFit/>
          </a:bodyPr>
          <a:lstStyle/>
          <a:p>
            <a:pPr algn="ctr">
              <a:lnSpc>
                <a:spcPts val="7940"/>
              </a:lnSpc>
            </a:pPr>
            <a:r>
              <a:rPr lang="en-US" sz="5672">
                <a:solidFill>
                  <a:srgbClr val="000000"/>
                </a:solidFill>
                <a:latin typeface="League Spartan"/>
              </a:rPr>
              <a:t>KXLW 96.3 FM FEATURES</a:t>
            </a:r>
          </a:p>
        </p:txBody>
      </p:sp>
      <p:sp>
        <p:nvSpPr>
          <p:cNvPr id="7" name="TextBox 7"/>
          <p:cNvSpPr txBox="1"/>
          <p:nvPr/>
        </p:nvSpPr>
        <p:spPr>
          <a:xfrm>
            <a:off x="1371600" y="3030261"/>
            <a:ext cx="15544800" cy="5756256"/>
          </a:xfrm>
          <a:prstGeom prst="rect">
            <a:avLst/>
          </a:prstGeom>
        </p:spPr>
        <p:txBody>
          <a:bodyPr lIns="0" tIns="0" rIns="0" bIns="0" rtlCol="0" anchor="t">
            <a:spAutoFit/>
          </a:bodyPr>
          <a:lstStyle/>
          <a:p>
            <a:pPr marL="626104" lvl="1" indent="-313052" algn="just">
              <a:lnSpc>
                <a:spcPts val="4059"/>
              </a:lnSpc>
              <a:buFont typeface="Arial"/>
              <a:buChar char="•"/>
            </a:pPr>
            <a:r>
              <a:rPr lang="en-US" sz="2899" dirty="0">
                <a:solidFill>
                  <a:srgbClr val="000000"/>
                </a:solidFill>
                <a:latin typeface="Poppins Bold"/>
              </a:rPr>
              <a:t>Moose Music Mornings with Eddie Maxwell - </a:t>
            </a:r>
            <a:r>
              <a:rPr lang="en-US" sz="2899" dirty="0">
                <a:solidFill>
                  <a:srgbClr val="000000"/>
                </a:solidFill>
                <a:latin typeface="Poppins"/>
              </a:rPr>
              <a:t>(The 2023 ABA Broadcaster of the year, lol. That and a buck 50 might get you a cup of coffee) less talk more 90s country and information with Eddie</a:t>
            </a:r>
          </a:p>
          <a:p>
            <a:pPr marL="626104" lvl="1" indent="-313052" algn="just">
              <a:lnSpc>
                <a:spcPts val="4059"/>
              </a:lnSpc>
              <a:buFont typeface="Arial"/>
              <a:buChar char="•"/>
            </a:pPr>
            <a:r>
              <a:rPr lang="en-US" sz="2899" dirty="0">
                <a:solidFill>
                  <a:srgbClr val="000000"/>
                </a:solidFill>
                <a:latin typeface="Poppins Bold"/>
              </a:rPr>
              <a:t>The 90s @ Noon with Brad - </a:t>
            </a:r>
            <a:r>
              <a:rPr lang="en-US" sz="2899" dirty="0">
                <a:solidFill>
                  <a:srgbClr val="000000"/>
                </a:solidFill>
                <a:latin typeface="Poppins"/>
              </a:rPr>
              <a:t>Nothing but 90s country 12n-1p with deeper 90s hits</a:t>
            </a:r>
          </a:p>
          <a:p>
            <a:pPr marL="626104" lvl="1" indent="-313052" algn="just">
              <a:lnSpc>
                <a:spcPts val="4059"/>
              </a:lnSpc>
              <a:buFont typeface="Arial"/>
              <a:buChar char="•"/>
            </a:pPr>
            <a:r>
              <a:rPr lang="en-US" sz="2899" dirty="0">
                <a:solidFill>
                  <a:srgbClr val="000000"/>
                </a:solidFill>
                <a:latin typeface="Poppins Bold"/>
              </a:rPr>
              <a:t>Big Don on the Ride Home, 3-7 - </a:t>
            </a:r>
            <a:r>
              <a:rPr lang="en-US" sz="2899" dirty="0">
                <a:solidFill>
                  <a:srgbClr val="000000"/>
                </a:solidFill>
                <a:latin typeface="Poppins"/>
              </a:rPr>
              <a:t>Big Don keeps you entertained and informed on the ride home, with plenty of Alaska’s 90s country and more!</a:t>
            </a:r>
          </a:p>
          <a:p>
            <a:pPr marL="626104" lvl="1" indent="-313052" algn="just">
              <a:lnSpc>
                <a:spcPts val="4059"/>
              </a:lnSpc>
              <a:buFont typeface="Arial"/>
              <a:buChar char="•"/>
            </a:pPr>
            <a:r>
              <a:rPr lang="en-US" sz="2899" dirty="0">
                <a:solidFill>
                  <a:srgbClr val="000000"/>
                </a:solidFill>
                <a:latin typeface="Poppins Bold"/>
              </a:rPr>
              <a:t>The Stories that made the music - </a:t>
            </a:r>
            <a:r>
              <a:rPr lang="en-US" sz="2899" dirty="0">
                <a:solidFill>
                  <a:srgbClr val="000000"/>
                </a:solidFill>
                <a:latin typeface="Poppins"/>
              </a:rPr>
              <a:t>A neat one minute “story” about country artists! airs 3 times per day, Mon-Fri!</a:t>
            </a:r>
          </a:p>
          <a:p>
            <a:pPr marL="626104" lvl="1" indent="-313052" algn="just">
              <a:lnSpc>
                <a:spcPts val="4059"/>
              </a:lnSpc>
              <a:buFont typeface="Arial"/>
              <a:buChar char="•"/>
            </a:pPr>
            <a:r>
              <a:rPr lang="en-US" sz="2899" dirty="0">
                <a:solidFill>
                  <a:srgbClr val="000000"/>
                </a:solidFill>
                <a:latin typeface="Poppins Bold"/>
              </a:rPr>
              <a:t>Fishing Report - </a:t>
            </a:r>
            <a:r>
              <a:rPr lang="en-US" sz="2899" dirty="0">
                <a:solidFill>
                  <a:srgbClr val="000000"/>
                </a:solidFill>
                <a:latin typeface="Poppins"/>
              </a:rPr>
              <a:t>Paul Reed, the master angler, tells us where the fishing’s hot and where it’s not! airs 4 times per day, Thursday thru Saturday.</a:t>
            </a:r>
          </a:p>
          <a:p>
            <a:pPr algn="just">
              <a:lnSpc>
                <a:spcPts val="4059"/>
              </a:lnSpc>
              <a:spcBef>
                <a:spcPct val="0"/>
              </a:spcBef>
            </a:pPr>
            <a:endParaRPr lang="en-US" sz="2899" dirty="0">
              <a:solidFill>
                <a:srgbClr val="000000"/>
              </a:solidFill>
              <a:latin typeface="Poppins"/>
            </a:endParaRPr>
          </a:p>
        </p:txBody>
      </p:sp>
      <p:sp>
        <p:nvSpPr>
          <p:cNvPr id="8" name="Freeform 8"/>
          <p:cNvSpPr/>
          <p:nvPr/>
        </p:nvSpPr>
        <p:spPr>
          <a:xfrm>
            <a:off x="16358902" y="9129541"/>
            <a:ext cx="1929098" cy="1157459"/>
          </a:xfrm>
          <a:custGeom>
            <a:avLst/>
            <a:gdLst/>
            <a:ahLst/>
            <a:cxnLst/>
            <a:rect l="l" t="t" r="r" b="b"/>
            <a:pathLst>
              <a:path w="1929098" h="1157459">
                <a:moveTo>
                  <a:pt x="0" y="0"/>
                </a:moveTo>
                <a:lnTo>
                  <a:pt x="1929098" y="0"/>
                </a:lnTo>
                <a:lnTo>
                  <a:pt x="1929098" y="1157459"/>
                </a:lnTo>
                <a:lnTo>
                  <a:pt x="0" y="1157459"/>
                </a:lnTo>
                <a:lnTo>
                  <a:pt x="0" y="0"/>
                </a:lnTo>
                <a:close/>
              </a:path>
            </a:pathLst>
          </a:custGeom>
          <a:blipFill>
            <a:blip r:embed="rId3"/>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2E5B95BF41A84BA74FF6F50CCB5EC0" ma:contentTypeVersion="0" ma:contentTypeDescription="Create a new document." ma:contentTypeScope="" ma:versionID="617e43f60541887d8b7b3c9347682257">
  <xsd:schema xmlns:xsd="http://www.w3.org/2001/XMLSchema" xmlns:xs="http://www.w3.org/2001/XMLSchema" xmlns:p="http://schemas.microsoft.com/office/2006/metadata/properties" targetNamespace="http://schemas.microsoft.com/office/2006/metadata/properties" ma:root="true" ma:fieldsID="ab455aa7957f88d9c40ed3cbc2e7551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43839-D70A-49B3-AB89-B29A0F5CD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02496A4-0BAA-44BD-95D1-5013AAF41423}">
  <ds:schemaRefs>
    <ds:schemaRef ds:uri="http://schemas.microsoft.com/sharepoint/v3/contenttype/forms"/>
  </ds:schemaRefs>
</ds:datastoreItem>
</file>

<file path=customXml/itemProps3.xml><?xml version="1.0" encoding="utf-8"?>
<ds:datastoreItem xmlns:ds="http://schemas.openxmlformats.org/officeDocument/2006/customXml" ds:itemID="{D8B0323A-183A-4B1B-BEEA-37E358C8758B}">
  <ds:schemaRef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TotalTime>
  <Words>619</Words>
  <Application>Microsoft Office PowerPoint</Application>
  <PresentationFormat>Custom</PresentationFormat>
  <Paragraphs>42</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League Spartan Bold</vt:lpstr>
      <vt:lpstr>Lato Bold</vt:lpstr>
      <vt:lpstr>Arial</vt:lpstr>
      <vt:lpstr>Poppins Bold</vt:lpstr>
      <vt:lpstr>League Spartan</vt:lpstr>
      <vt:lpstr>Poppins</vt:lpstr>
      <vt:lpstr>Calibri</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KXLW Media Kit</dc:title>
  <dc:creator>Cat Okegawa</dc:creator>
  <cp:lastModifiedBy>Cat Okegawa</cp:lastModifiedBy>
  <cp:revision>4</cp:revision>
  <dcterms:created xsi:type="dcterms:W3CDTF">2006-08-16T00:00:00Z</dcterms:created>
  <dcterms:modified xsi:type="dcterms:W3CDTF">2025-02-13T20:12:04Z</dcterms:modified>
  <dc:identifier>DAF84AoiBls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0x0101007A2E5B95BF41A84BA74FF6F50CCB5EC0</vt:lpwstr>
  </property>
</Properties>
</file>